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5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78580" autoAdjust="0"/>
  </p:normalViewPr>
  <p:slideViewPr>
    <p:cSldViewPr snapToGrid="0">
      <p:cViewPr varScale="1">
        <p:scale>
          <a:sx n="92" d="100"/>
          <a:sy n="92" d="100"/>
        </p:scale>
        <p:origin x="104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6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F6860-B1CD-40B4-B6DD-CB7CD99A928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0CD6A-C0BC-46E7-8F7D-8398A714E2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34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The_New_York_Times" TargetMode="External"/><Relationship Id="rId3" Type="http://schemas.openxmlformats.org/officeDocument/2006/relationships/hyperlink" Target="https://ru.wikipedia.org/wiki/%D0%A7%D0%B0%D1%83%D0%BC,_%D0%94%D1%8D%D0%B2%D0%B8%D0%B4" TargetMode="External"/><Relationship Id="rId7" Type="http://schemas.openxmlformats.org/officeDocument/2006/relationships/hyperlink" Target="https://ru.wikipedia.org/wiki/%D0%94%D0%B5%D1%80%D0%B5%D0%B2%D0%BE_%D1%85%D0%B5%D1%88%D0%B5%D0%B9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1%D0%B5%D0%B9%D0%B5%D1%80,_%D0%94%D0%B5%D0%B9%D0%B2" TargetMode="External"/><Relationship Id="rId5" Type="http://schemas.openxmlformats.org/officeDocument/2006/relationships/hyperlink" Target="https://ru.wikipedia.org/wiki/%D0%91%D0%BB%D0%BE%D0%BA%D1%87%D0%B5%D0%B9%D0%BD#cite_note-9" TargetMode="External"/><Relationship Id="rId4" Type="http://schemas.openxmlformats.org/officeDocument/2006/relationships/hyperlink" Target="https://ru.wikipedia.org/wiki/%D0%91%D0%BB%D0%BE%D0%BA%D1%87%D0%B5%D0%B9%D0%BD#cite_note-cryptocurrencytech-8" TargetMode="External"/><Relationship Id="rId9" Type="http://schemas.openxmlformats.org/officeDocument/2006/relationships/hyperlink" Target="https://ru.wikipedia.org/wiki/%D0%91%D0%BB%D0%BE%D0%BA%D1%87%D0%B5%D0%B9%D0%BD#cite_note-:0-11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A%D1%80%D0%B8%D0%BF%D1%82%D0%BE%D0%B2%D0%B0%D0%BB%D1%8E%D1%82%D0%B0" TargetMode="External"/><Relationship Id="rId3" Type="http://schemas.openxmlformats.org/officeDocument/2006/relationships/hyperlink" Target="https://ru.wikipedia.org/wiki/%D0%9C%D0%B5%D1%80%D0%BA%D0%BB,_%D0%A0%D0%B0%D0%BB%D1%8C%D1%84" TargetMode="External"/><Relationship Id="rId7" Type="http://schemas.openxmlformats.org/officeDocument/2006/relationships/hyperlink" Target="https://ru.wikipedia.org/wiki/%D0%91%D0%BB%D0%BE%D0%BA%D1%87%D0%B5%D0%B9%D0%B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5%D0%B5%D1%88%D0%B8%D1%80%D0%BE%D0%B2%D0%B0%D0%BD%D0%B8%D0%B5" TargetMode="External"/><Relationship Id="rId5" Type="http://schemas.openxmlformats.org/officeDocument/2006/relationships/hyperlink" Target="https://ru.wikipedia.org/wiki/%D0%94%D0%B2%D0%BE%D0%B8%D1%87%D0%BD%D0%BE%D0%B5_%D0%B4%D0%B5%D1%80%D0%B5%D0%B2%D0%BE" TargetMode="External"/><Relationship Id="rId10" Type="http://schemas.openxmlformats.org/officeDocument/2006/relationships/hyperlink" Target="https://ru.wikipedia.org/wiki/Ethereum" TargetMode="External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Bitcoin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1%D0%B5%D0%BB%D0%BE%D1%80%D1%83%D1%81%D1%81%D0%B8%D1%8F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9A%D1%80%D0%B8%D0%BF%D1%82%D0%BE%D0%B2%D0%B0%D0%BB%D1%8E%D1%82%D0%B0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0%BC%D0%B0%D1%80%D1%82-%D0%BA%D0%BE%D0%BD%D1%82%D1%80%D0%B0%D0%BA%D1%82#cite_note-1" TargetMode="External"/><Relationship Id="rId5" Type="http://schemas.openxmlformats.org/officeDocument/2006/relationships/hyperlink" Target="https://ru.wikipedia.org/wiki/%D0%91%D0%BB%D0%BE%D0%BA%D1%87%D0%B5%D0%B9%D0%BD" TargetMode="External"/><Relationship Id="rId4" Type="http://schemas.openxmlformats.org/officeDocument/2006/relationships/hyperlink" Target="https://ru.wikipedia.org/wiki/%D0%90%D0%BB%D0%B3%D0%BE%D1%80%D0%B8%D1%82%D0%BC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Accenture" TargetMode="External"/><Relationship Id="rId7" Type="http://schemas.openxmlformats.org/officeDocument/2006/relationships/hyperlink" Target="https://ru.wikipedia.org/wiki/%D0%9D%D0%B5%D0%B2%D0%B7%D0%B0%D0%B8%D0%BC%D0%BE%D0%B7%D0%B0%D0%BC%D0%B5%D0%BD%D1%8F%D0%B5%D0%BC%D1%8B%D0%B9_%D1%82%D0%BE%D0%BA%D0%B5%D0%BD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2%D1%81%D0%B5%D0%BC%D0%B8%D1%80%D0%BD%D0%B0%D1%8F_%D0%BF%D1%80%D0%BE%D0%B4%D0%BE%D0%B2%D0%BE%D0%BB%D1%8C%D1%81%D1%82%D0%B2%D0%B5%D0%BD%D0%BD%D0%B0%D1%8F_%D0%BF%D1%80%D0%BE%D0%B3%D1%80%D0%B0%D0%BC%D0%BC%D0%B0" TargetMode="External"/><Relationship Id="rId5" Type="http://schemas.openxmlformats.org/officeDocument/2006/relationships/hyperlink" Target="https://ru.wikipedia.org/wiki/%D0%91%D1%80%D0%B0%D0%B7%D0%B8%D0%BB%D0%B8%D1%8F" TargetMode="External"/><Relationship Id="rId4" Type="http://schemas.openxmlformats.org/officeDocument/2006/relationships/hyperlink" Target="https://ru.wikipedia.org/wiki/Microsoft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0%D1%82%D0%BE%D1%81%D0%B8_%D0%9D%D0%B0%D0%BA%D0%B0%D0%BC%D0%BE%D1%82%D0%B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u.wikipedia.org/wiki/%D0%91%D0%B8%D1%82%D0%BA%D0%BE%D0%B9%D0%BD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5%D0%B5%D1%88-%D1%81%D1%83%D0%BC%D0%BC%D0%B0" TargetMode="External"/><Relationship Id="rId7" Type="http://schemas.openxmlformats.org/officeDocument/2006/relationships/hyperlink" Target="https://ru.wikipedia.org/wiki/%D0%9E%D0%B4%D0%BD%D0%BE%D1%81%D1%82%D0%BE%D1%80%D0%BE%D0%BD%D0%BD%D1%8F%D1%8F_%D1%84%D1%83%D0%BD%D0%BA%D1%86%D0%B8%D1%8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SHA-256" TargetMode="External"/><Relationship Id="rId5" Type="http://schemas.openxmlformats.org/officeDocument/2006/relationships/hyperlink" Target="https://ru.wikipedia.org/wiki/%D0%A5%D0%B5%D1%88%D0%B8%D1%80%D0%BE%D0%B2%D0%B0%D0%BD%D0%B8%D0%B5" TargetMode="External"/><Relationship Id="rId4" Type="http://schemas.openxmlformats.org/officeDocument/2006/relationships/hyperlink" Target="https://ru.wikipedia.org/wiki/%D0%9C%D0%B0%D0%B9%D0%BD%D0%B8%D0%BD%D0%B3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1%D0%BB%D0%BE%D0%BA%D1%87%D0%B5%D0%B9%D0%BD#cite_note-15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C%D0%B0%D0%B9%D0%BD%D0%B8%D0%BD%D0%B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u.wikipedia.org/wiki/%D0%91%D0%BB%D0%BE%D0%BA%D1%87%D0%B5%D0%B9%D0%BD#cite_note-_dad27756b5742850-14" TargetMode="External"/><Relationship Id="rId4" Type="http://schemas.openxmlformats.org/officeDocument/2006/relationships/hyperlink" Target="https://ru.wikipedia.org/wiki/%D0%A0%D0%B5%D0%BF%D0%BB%D0%B8%D0%BA%D0%B0%D1%86%D0%B8%D1%8F_(%D0%B2%D1%8B%D1%87%D0%B8%D1%81%D0%BB%D0%B8%D1%82%D0%B5%D0%BB%D1%8C%D0%BD%D0%B0%D1%8F_%D1%82%D0%B5%D1%85%D0%BD%D0%B8%D0%BA%D0%B0)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Впервые протокол, подобный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блокчейну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предложил американский криптограф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Чаум, Дэвид"/>
              </a:rPr>
              <a:t>Дэвид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Чаум, Дэвид"/>
              </a:rPr>
              <a:t>Чаум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в своей диссертации 1982 года «Компьютерные системы, созданные, поддерживаемые и пользующиеся доверием взаимно подозрительных групп Далее,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С.Хабер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 У. Скотт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Сторнетта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в 1991 году в своей работе описали криптографически защищённую цепочку блоков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[8]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[9]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Математики преследовали цель внедрить систему, в которой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временны́е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метки документов нельзя было бы подделать. В 1992 году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Хабер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Сторнетта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Бейер, Дейв"/>
              </a:rPr>
              <a:t>Дейв Бейер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включили в свою технологию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Дерево хешей"/>
              </a:rPr>
              <a:t>дерево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Дерево хешей"/>
              </a:rPr>
              <a:t>хешей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что повысило её эффективность, позволив собирать несколько сертификатов документов в один блок. Поняв коммерческий потенциал разрабатываемой технологии, исследователи создали сервис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временн́ых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меток под названием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Surety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чтобы привести свою схему в действие. Хэши сертификатов документов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Surety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 1995 года еженедельно публикуются в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The New York Times"/>
              </a:rPr>
              <a:t>New York Times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[11]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934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Это гарантирует, что если данные в одном блоке были изменены, хэш блока изменится, что сделает недействительными все последующие блоки, тем самым предотвращая мошенничество. </a:t>
            </a: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30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Цифровые подписи используют этот принцип для проверки подлинности и неизменности данных. Отправитель подписывает данные, используя свой закрытый ключ, а получатель может использовать открытый ключ отправителя, чтобы подтвердить, что подпись действительна и что данные не были изменены.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4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69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В контексте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блоки действуют как узлы связного списка, где каждый блок содержит информацию о своем предшественнике через криптографический хэш. Такая структура гарантирует, что каждый блок тесно связан с предыдущим, создавая неизменяемую цепочку, которая защищает всю последовательность от несанкционированных изменений.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83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Это позволяет легко проверить, содержится ли конкретная транзакция в блоке, не требуя проверки каждой транзакции в блоке, что существенно сокращает время и ресурсы, необходимые для верификации блоков.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515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Сложность этих алгоритмов важна для поддержания равновесия между безопасностью и скоростью, гарантируя, что система может эффективно масштабироваться и адаптироваться к растущему количеству участников и транзакций.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32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Это особенно важно, поскольку в распределенных сетях нет единого контрольного узла, и каждый узел должен работать с остальными, чтобы поддерживать актуальную и точную версию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744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В контексте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алгоритмы консенсуса, такие как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PoW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и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PoS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представляют собой решения этой проблемы. Они обеспечивают механизмы, которые позволяют сети продолжать работать и достигать согласия, даже если некоторые участники неисправны или пытаются манипулировать системой. Таким образом,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способствует созданию устойчивой и безопасной распределенной системы, в которой можно доверять результатам работы, несмотря на возможное присутствие злонамеренных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акторов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21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PoW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используемый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Bitcoin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требует от узлов выполнять сложные вычислительные задачи для майнинга новых блоков, что потребляет значительные вычислительные и энергетические ресурсы. В контрасте,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PoS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используемый в таких криптовалютах, как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Ethereum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2.0, выбирает создателей новых блоков на основе количества валюты, которую они держат, и ставят на кон (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stake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), что требует меньше энергии. Существуют и другие алгоритмы, такие как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Delegated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Proof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of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Stake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(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DPoS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) и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Proof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of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Authority (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PoA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), которые пытаются улучшить скорость и эффективность процесса достижения консенсуса.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611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ru-RU" sz="2800" b="1" i="0" dirty="0">
                <a:effectLst/>
                <a:latin typeface="Söhne"/>
              </a:rPr>
              <a:t>5 Длиннейшая цепочка</a:t>
            </a:r>
            <a:r>
              <a:rPr lang="ru-RU" sz="2800" b="0" i="0" dirty="0">
                <a:effectLst/>
                <a:latin typeface="Söhne"/>
              </a:rPr>
              <a:t>: Правило длиннейшей цепочки (или наибольшей совокупной сложности) используется для разрешения конфликтов, когда два блока предлагаются одновременно. Сеть выбирает цепочку с наибольшей совокупной работой (вычислительной мощностью), что гарантирует, что большинство участников сети поддерживают единую версию истории транзакций.</a:t>
            </a:r>
          </a:p>
          <a:p>
            <a:pPr algn="l">
              <a:buFont typeface="+mj-lt"/>
              <a:buNone/>
            </a:pPr>
            <a:endParaRPr lang="ru-RU" sz="2800" b="0" i="0" dirty="0">
              <a:effectLst/>
              <a:latin typeface="Söhne"/>
            </a:endParaRPr>
          </a:p>
          <a:p>
            <a:pPr algn="l"/>
            <a:r>
              <a:rPr lang="ru-RU" sz="2800" b="0" i="0" dirty="0">
                <a:effectLst/>
                <a:latin typeface="Söhne"/>
              </a:rPr>
              <a:t>Эти механизмы обеспечивают, чтобы все участники сети пришли к согласию относительно текущего состояния распределённого реестра без необходимости доверять центральному органу или друг другу, что является ключевым аспектом децентрализованных криптовалют.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60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Хеш-деревом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деревом </a:t>
            </a:r>
            <a:r>
              <a:rPr lang="ru-RU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Меркл, Ральф"/>
              </a:rPr>
              <a:t>Меркла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Merkle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называют полное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Двоичное дерево"/>
              </a:rPr>
              <a:t>двоичное дерево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листовые вершины которого помещены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Хеширование"/>
              </a:rPr>
              <a:t>хеши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от блоков данных, а внутренние вершины содержат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от сложения значений в дочерних вершинах. Корневой узел дерева содержит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от всего набора данных, то есть хеш-дерево является однонаправленной хеш-функцией. Дерево Меркла применяется для эффективного хранения транзакций в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Блокчейн"/>
              </a:rPr>
              <a:t>блокчейне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Криптовалюта"/>
              </a:rPr>
              <a:t>криптовалют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(например, в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Bitcoin"/>
              </a:rPr>
              <a:t>Bitcoin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Ethereum"/>
              </a:rPr>
              <a:t>Ethereum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 Оно позволяет получить «отпечаток» всех транзакций в блоке, а также эффективно верифицировать транзакции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414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Распределенный характер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также улучшает прозрачность и доверие, поскольку все изменения являются публичными и легко проверяемыми всеми участниками сети.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2800" b="0" i="0" dirty="0">
                <a:solidFill>
                  <a:srgbClr val="181818"/>
                </a:solidFill>
                <a:effectLst/>
                <a:latin typeface="Open Sans" panose="020B0606030504020204" pitchFamily="34" charset="0"/>
              </a:rPr>
              <a:t>Централизованная база данных не всегда может предоставить такие возможности, так как данные могут быть легко и быстро изменены без ведома других участников. 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2800" b="0" i="0" dirty="0">
                <a:solidFill>
                  <a:srgbClr val="181818"/>
                </a:solidFill>
                <a:effectLst/>
                <a:latin typeface="Open Sans" panose="020B0606030504020204" pitchFamily="34" charset="0"/>
              </a:rPr>
              <a:t>Касательно прозрачности, то не все базы данных могут предоставлять функцию отслеживания изменения данных, но даже если такая имеется, она может быть легко взломана.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67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2800" b="0" i="0" dirty="0">
                <a:solidFill>
                  <a:srgbClr val="242424"/>
                </a:solidFill>
                <a:effectLst/>
                <a:latin typeface="source-serif-pro"/>
              </a:rPr>
              <a:t>Синхронизация состояния редко упоминается при оценке </a:t>
            </a:r>
            <a:r>
              <a:rPr lang="ru-RU" sz="2800" b="0" i="0" dirty="0" err="1">
                <a:solidFill>
                  <a:srgbClr val="242424"/>
                </a:solidFill>
                <a:effectLst/>
                <a:latin typeface="source-serif-pro"/>
              </a:rPr>
              <a:t>блокчейнов</a:t>
            </a:r>
            <a:r>
              <a:rPr lang="ru-RU" sz="2800" b="0" i="0" dirty="0">
                <a:solidFill>
                  <a:srgbClr val="242424"/>
                </a:solidFill>
                <a:effectLst/>
                <a:latin typeface="source-serif-pro"/>
              </a:rPr>
              <a:t>: часто это просто сноска в официальном документе, посвященном более интересным темам*. Однако синхронизация состояния имеет значительное влияние на производительность </a:t>
            </a:r>
            <a:r>
              <a:rPr lang="ru-RU" sz="2800" b="0" i="0" dirty="0" err="1">
                <a:solidFill>
                  <a:srgbClr val="242424"/>
                </a:solidFill>
                <a:effectLst/>
                <a:latin typeface="source-serif-pro"/>
              </a:rPr>
              <a:t>блокчейна</a:t>
            </a:r>
            <a:r>
              <a:rPr lang="ru-RU" sz="2800" b="0" i="0" dirty="0">
                <a:solidFill>
                  <a:srgbClr val="242424"/>
                </a:solidFill>
                <a:effectLst/>
                <a:latin typeface="source-serif-pro"/>
              </a:rPr>
              <a:t>, безопасность и пользовательский опыт. 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01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привнес значительные инновации в финансовый сектор, особенно через использование криптовалют, таких как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Bitcoin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и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Ethereum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Эти цифровые валюты предоставили новый способ проведения финансовых операций без необходимости посредников, таких как банки и другие финансовые учреждения.</a:t>
            </a:r>
            <a:endParaRPr lang="ru-RU" sz="2800" b="0" i="0" dirty="0">
              <a:effectLst/>
              <a:latin typeface="Söhne"/>
            </a:endParaRP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позволяет осуществлять транзакции напрямую между сторонами надежно и безопасно, с минимальными комиссиями и в режиме реального времени, что делает их привлекательными для международных переводов и платежей.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4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Смарт-контракт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28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ru-RU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8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умный контракт) — компьютерный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Алгоритм"/>
              </a:rPr>
              <a:t>алгоритм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предназначенный для формирования, управления и предоставления информации о владении чем-либо. Чаще всего они реализуются с применением технологии </a:t>
            </a:r>
            <a:r>
              <a:rPr lang="ru-RU" sz="28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Блокчейн"/>
              </a:rPr>
              <a:t>блокчейна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В более узком смысле под смарт-контрактом понимается набор функций и данных (прошлое или текущее состояние), находящихся по определённому адресу в </a:t>
            </a:r>
            <a:r>
              <a:rPr lang="ru-RU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блокчейне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sz="28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работы смарт-контракта все условия и обязательства описываются и в последующем их выполнение обеспечивается независимой распределённой вычислительной системой, чаще всего на базе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Криптовалюта"/>
              </a:rPr>
              <a:t>криптовалют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Первой страной, на государственном уровне подтвердившей юридическую силу смарт-контрактов, стала </a:t>
            </a:r>
            <a:r>
              <a:rPr lang="ru-RU" sz="28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Белоруссия"/>
              </a:rPr>
              <a:t>Белоруссия</a:t>
            </a:r>
            <a:endParaRPr lang="ru-RU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2800" b="0" i="0" dirty="0">
              <a:solidFill>
                <a:srgbClr val="272323"/>
              </a:solidFill>
              <a:effectLst/>
              <a:latin typeface="Ruberoi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2800" b="0" i="0" dirty="0">
                <a:solidFill>
                  <a:srgbClr val="272323"/>
                </a:solidFill>
                <a:effectLst/>
                <a:latin typeface="Ruberoid"/>
              </a:rPr>
              <a:t>Обычно, если у вас сложная сделка, связанная с крупной суммой денег, вам нужно обратиться к юристу или нотариусу, попросить их открыть счет условного депонирования, заплатить им и ждать, пока они выполнят работу и обеспечат выполнение условий контракта. Только после того, как ваш юрист выполнит всю работу, чтобы убедиться, что все оформлено правильно, вы получите документ/товары/деньги и т.д.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2800" b="0" i="0" kern="100" dirty="0">
              <a:solidFill>
                <a:srgbClr val="272323"/>
              </a:solidFill>
              <a:effectLst/>
              <a:latin typeface="Ruberoid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algn="l"/>
            <a:r>
              <a:rPr lang="ru-RU" sz="2800" b="0" i="0" dirty="0">
                <a:solidFill>
                  <a:srgbClr val="272323"/>
                </a:solidFill>
                <a:effectLst/>
                <a:latin typeface="Ruberoid"/>
              </a:rPr>
              <a:t>Смарт контракт выполняет всю работу по определению того, были ли выполнены условия заказа.</a:t>
            </a:r>
          </a:p>
          <a:p>
            <a:pPr algn="l"/>
            <a:r>
              <a:rPr lang="ru-RU" sz="2800" b="0" i="0" dirty="0">
                <a:solidFill>
                  <a:srgbClr val="272323"/>
                </a:solidFill>
                <a:effectLst/>
                <a:latin typeface="Ruberoid"/>
              </a:rPr>
              <a:t>Смарт контракты определяют правила и санкции, связанные с соглашением, точно так же, как это делает традиционный контракт, а также автоматически обеспечивают выполнение этих обязательств.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275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Земельный реестр</a:t>
            </a:r>
          </a:p>
          <a:p>
            <a:pPr algn="l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Швеция и ОАЭ планируют вести земельный реестр при помощи технологии </a:t>
            </a:r>
            <a:r>
              <a:rPr lang="ru-RU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Правительство Индии борется с земельным мошенничеством при помощи </a:t>
            </a:r>
            <a:r>
              <a:rPr lang="ru-RU" sz="2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endParaRPr lang="ru-RU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июне 2017 </a:t>
            </a:r>
            <a:r>
              <a:rPr lang="ru-RU" sz="40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ccenture"/>
              </a:rPr>
              <a:t>Accenture</a:t>
            </a:r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40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представили систему цифровых удостоверений личности на </a:t>
            </a:r>
            <a:r>
              <a:rPr lang="ru-RU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блокчейне</a:t>
            </a:r>
            <a:endParaRPr lang="ru-RU" sz="4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августе 2017 правительство </a:t>
            </a:r>
            <a:r>
              <a:rPr lang="ru-RU" sz="40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Бразилия"/>
              </a:rPr>
              <a:t>Бразилии</a:t>
            </a:r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начало тестирование системы удостоверений личности на </a:t>
            </a:r>
            <a:r>
              <a:rPr lang="ru-RU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блокчейне</a:t>
            </a:r>
            <a:endParaRPr lang="ru-RU" sz="4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Финляндия идентифицирует беженцев при помощи </a:t>
            </a:r>
            <a:r>
              <a:rPr lang="ru-RU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-технологий</a:t>
            </a:r>
          </a:p>
          <a:p>
            <a:pPr algn="l"/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Эстонии работает </a:t>
            </a:r>
            <a:r>
              <a:rPr lang="ru-RU" sz="4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-система электронного гражданства</a:t>
            </a:r>
          </a:p>
          <a:p>
            <a:pPr algn="l"/>
            <a:endParaRPr lang="ru-RU" sz="4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5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Всемирная продовольственная программа"/>
              </a:rPr>
              <a:t>Всемирная продовольственная программа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использует технологию 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для обеспечения беженцев продовольствием через существующие на местах торговые точки и сети вместо непосредственной раздачи продовольствия или выдачи беженцам наличных денег для покупки продуктов. Идея принадлежит 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Хуману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Хададу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Houman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Haddad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 Для идентификации получателей продовольствия используется биометрия (сканирование радужной оболочки глаза).</a:t>
            </a:r>
          </a:p>
          <a:p>
            <a:pPr algn="l"/>
            <a:endParaRPr lang="ru-RU" sz="5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 основе технологий </a:t>
            </a:r>
            <a:r>
              <a:rPr lang="ru-RU" sz="5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 умных контрактов можно игровые предметы представить в форме уникальных </a:t>
            </a:r>
            <a:r>
              <a:rPr lang="ru-RU" sz="5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Невзаимозаменяемый токен"/>
              </a:rPr>
              <a:t>невзаимозаменяемых токенов</a:t>
            </a:r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(NFT).</a:t>
            </a:r>
          </a:p>
          <a:p>
            <a:pPr algn="l"/>
            <a:endParaRPr lang="ru-RU" sz="5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январе 2022 года ЦБ опубликовал доклад, в котором описаны жесткие меры по регулированию криптовалют в России</a:t>
            </a:r>
            <a:endParaRPr lang="ru-RU" sz="4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ru-RU" sz="2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32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4000" b="1" i="0" dirty="0">
                <a:solidFill>
                  <a:srgbClr val="0F0F0F"/>
                </a:solidFill>
                <a:effectLst/>
                <a:latin typeface="Söhne"/>
              </a:rPr>
              <a:t>Импорт библиотек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sha256 из модуля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hashlib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используется для создания хеш-сумм.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json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предназначен для работы с форматом JSON (хотя в предоставленном отрывке кода не используется).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time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используется для получения текущей временной метки.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__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init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__: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Конструктор инициализирует блок с временной меткой (текущее время, если не указано), пустым списком или предоставленными данными,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переменной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prevHash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для хранения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хеша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предыдущего блока,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nonce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для процесса майнинга и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хешем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текущего блока.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ru-RU" sz="5400" dirty="0"/>
            </a:b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В контексте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блокчейна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термин "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nonce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" означает "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number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only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used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once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" (число, используемое однократно). Это произвольное число, которое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блокчейн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-сети, использующие доказательство работы (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Proof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of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Work,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PoW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), вставляют в заголовок блока в процессе майнинга. Майнеры изменяют это число в процессе создания нового блока, чтобы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хеш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блока соответствовал текущим требованиям сети (например, начинался с определённого количества нулей). Таким образом,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nonce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 является важной частью процесса майнинга, так как он позволяет майнерам демонстрировать, что они выполнили необходимую работу для добавления блока в </a:t>
            </a:r>
            <a:r>
              <a:rPr lang="ru-RU" sz="5400" b="0" i="0" dirty="0" err="1">
                <a:solidFill>
                  <a:srgbClr val="0F0F0F"/>
                </a:solidFill>
                <a:effectLst/>
                <a:latin typeface="Söhne"/>
              </a:rPr>
              <a:t>блокчейн</a:t>
            </a:r>
            <a:r>
              <a:rPr lang="ru-RU" sz="54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4000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getHash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: Этот метод рассчитывает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хеш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блока с использованием SHA-256, включая в расчёт предыдущий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хеш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блока, временную метку, данные и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nonce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4000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sz="5400" b="0" i="0" dirty="0" err="1">
                <a:effectLst/>
                <a:latin typeface="Söhne"/>
              </a:rPr>
              <a:t>def</a:t>
            </a:r>
            <a:r>
              <a:rPr lang="ru-RU" sz="5400" b="0" i="0" dirty="0">
                <a:effectLst/>
                <a:latin typeface="Söhne"/>
              </a:rPr>
              <a:t> </a:t>
            </a:r>
            <a:r>
              <a:rPr lang="ru-RU" sz="5400" b="0" i="0" dirty="0" err="1">
                <a:effectLst/>
                <a:latin typeface="Söhne"/>
              </a:rPr>
              <a:t>mine</a:t>
            </a:r>
            <a:r>
              <a:rPr lang="ru-RU" sz="5400" b="0" i="0" dirty="0">
                <a:effectLst/>
                <a:latin typeface="Söhne"/>
              </a:rPr>
              <a:t>(</a:t>
            </a:r>
            <a:r>
              <a:rPr lang="ru-RU" sz="5400" b="0" i="0" dirty="0" err="1">
                <a:effectLst/>
                <a:latin typeface="Söhne"/>
              </a:rPr>
              <a:t>self</a:t>
            </a:r>
            <a:r>
              <a:rPr lang="ru-RU" sz="5400" b="0" i="0" dirty="0">
                <a:effectLst/>
                <a:latin typeface="Söhne"/>
              </a:rPr>
              <a:t>, 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): - Это определение метода </a:t>
            </a:r>
            <a:r>
              <a:rPr lang="ru-RU" sz="5400" b="0" i="0" dirty="0" err="1">
                <a:effectLst/>
                <a:latin typeface="Söhne"/>
              </a:rPr>
              <a:t>mine</a:t>
            </a:r>
            <a:r>
              <a:rPr lang="ru-RU" sz="5400" b="0" i="0" dirty="0">
                <a:effectLst/>
                <a:latin typeface="Söhne"/>
              </a:rPr>
              <a:t> с параметром 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, который указывает, насколько сложно должно быть найти правильный </a:t>
            </a:r>
            <a:r>
              <a:rPr lang="ru-RU" sz="5400" b="0" i="0" dirty="0" err="1">
                <a:effectLst/>
                <a:latin typeface="Söhne"/>
              </a:rPr>
              <a:t>хеш</a:t>
            </a:r>
            <a:r>
              <a:rPr lang="ru-RU" sz="5400" b="0" i="0" dirty="0">
                <a:effectLst/>
                <a:latin typeface="Söhne"/>
              </a:rPr>
              <a:t>. Сложность обычно выражается количеством нулей, которые должны находиться в начале </a:t>
            </a:r>
            <a:r>
              <a:rPr lang="ru-RU" sz="5400" b="0" i="0" dirty="0" err="1">
                <a:effectLst/>
                <a:latin typeface="Söhne"/>
              </a:rPr>
              <a:t>хеша</a:t>
            </a:r>
            <a:r>
              <a:rPr lang="ru-RU" sz="5400" b="0" i="0" dirty="0">
                <a:effectLst/>
                <a:latin typeface="Söhne"/>
              </a:rPr>
              <a:t> блока.</a:t>
            </a:r>
          </a:p>
          <a:p>
            <a:pPr algn="l">
              <a:buFont typeface="+mj-lt"/>
              <a:buAutoNum type="arabicPeriod"/>
            </a:pPr>
            <a:r>
              <a:rPr lang="ru-RU" sz="5400" b="0" i="0" dirty="0" err="1">
                <a:effectLst/>
                <a:latin typeface="Söhne"/>
              </a:rPr>
              <a:t>while</a:t>
            </a:r>
            <a:r>
              <a:rPr lang="ru-RU" sz="5400" b="0" i="0" dirty="0">
                <a:effectLst/>
                <a:latin typeface="Söhne"/>
              </a:rPr>
              <a:t> </a:t>
            </a:r>
            <a:r>
              <a:rPr lang="ru-RU" sz="5400" b="0" i="0" dirty="0" err="1">
                <a:effectLst/>
                <a:latin typeface="Söhne"/>
              </a:rPr>
              <a:t>self.hash</a:t>
            </a:r>
            <a:r>
              <a:rPr lang="ru-RU" sz="5400" b="0" i="0" dirty="0">
                <a:effectLst/>
                <a:latin typeface="Söhne"/>
              </a:rPr>
              <a:t>[: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] != '0' * 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: - Это циклическое условие означает, что майнинг (поиск </a:t>
            </a:r>
            <a:r>
              <a:rPr lang="ru-RU" sz="5400" b="0" i="0" dirty="0" err="1">
                <a:effectLst/>
                <a:latin typeface="Söhne"/>
              </a:rPr>
              <a:t>хеша</a:t>
            </a:r>
            <a:r>
              <a:rPr lang="ru-RU" sz="5400" b="0" i="0" dirty="0">
                <a:effectLst/>
                <a:latin typeface="Söhne"/>
              </a:rPr>
              <a:t>) будет продолжаться до тех пор, пока не будет найден </a:t>
            </a:r>
            <a:r>
              <a:rPr lang="ru-RU" sz="5400" b="0" i="0" dirty="0" err="1">
                <a:effectLst/>
                <a:latin typeface="Söhne"/>
              </a:rPr>
              <a:t>хеш</a:t>
            </a:r>
            <a:r>
              <a:rPr lang="ru-RU" sz="5400" b="0" i="0" dirty="0">
                <a:effectLst/>
                <a:latin typeface="Söhne"/>
              </a:rPr>
              <a:t>, который начинается с заданного количества нулей ('0' * 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). </a:t>
            </a:r>
            <a:r>
              <a:rPr lang="ru-RU" sz="5400" b="0" i="0" dirty="0" err="1">
                <a:effectLst/>
                <a:latin typeface="Söhne"/>
              </a:rPr>
              <a:t>self.hash</a:t>
            </a:r>
            <a:r>
              <a:rPr lang="ru-RU" sz="5400" b="0" i="0" dirty="0">
                <a:effectLst/>
                <a:latin typeface="Söhne"/>
              </a:rPr>
              <a:t>[: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] сравнивает начальную часть текущего </a:t>
            </a:r>
            <a:r>
              <a:rPr lang="ru-RU" sz="5400" b="0" i="0" dirty="0" err="1">
                <a:effectLst/>
                <a:latin typeface="Söhne"/>
              </a:rPr>
              <a:t>хеша</a:t>
            </a:r>
            <a:r>
              <a:rPr lang="ru-RU" sz="5400" b="0" i="0" dirty="0">
                <a:effectLst/>
                <a:latin typeface="Söhne"/>
              </a:rPr>
              <a:t> блока с строкой, состоящей из </a:t>
            </a:r>
            <a:r>
              <a:rPr lang="ru-RU" sz="5400" b="0" i="0" dirty="0" err="1">
                <a:effectLst/>
                <a:latin typeface="Söhne"/>
              </a:rPr>
              <a:t>difficulty</a:t>
            </a:r>
            <a:r>
              <a:rPr lang="ru-RU" sz="5400" b="0" i="0" dirty="0">
                <a:effectLst/>
                <a:latin typeface="Söhne"/>
              </a:rPr>
              <a:t> нулей.</a:t>
            </a:r>
          </a:p>
          <a:p>
            <a:pPr algn="l">
              <a:buFont typeface="+mj-lt"/>
              <a:buAutoNum type="arabicPeriod"/>
            </a:pPr>
            <a:r>
              <a:rPr lang="ru-RU" sz="5400" b="0" i="0" dirty="0" err="1">
                <a:effectLst/>
                <a:latin typeface="Söhne"/>
              </a:rPr>
              <a:t>self.nonce</a:t>
            </a:r>
            <a:r>
              <a:rPr lang="ru-RU" sz="5400" b="0" i="0" dirty="0">
                <a:effectLst/>
                <a:latin typeface="Söhne"/>
              </a:rPr>
              <a:t> += 1 - В каждой итерации цикла значение </a:t>
            </a:r>
            <a:r>
              <a:rPr lang="ru-RU" sz="5400" b="0" i="0" dirty="0" err="1">
                <a:effectLst/>
                <a:latin typeface="Söhne"/>
              </a:rPr>
              <a:t>nonce</a:t>
            </a:r>
            <a:r>
              <a:rPr lang="ru-RU" sz="5400" b="0" i="0" dirty="0">
                <a:effectLst/>
                <a:latin typeface="Söhne"/>
              </a:rPr>
              <a:t> блока увеличивается на один. </a:t>
            </a:r>
            <a:r>
              <a:rPr lang="ru-RU" sz="5400" b="0" i="0" dirty="0" err="1">
                <a:effectLst/>
                <a:latin typeface="Söhne"/>
              </a:rPr>
              <a:t>nonce</a:t>
            </a:r>
            <a:r>
              <a:rPr lang="ru-RU" sz="5400" b="0" i="0" dirty="0">
                <a:effectLst/>
                <a:latin typeface="Söhne"/>
              </a:rPr>
              <a:t> — это произвольное число, которое может быть использовано только один раз, и его изменение приводит к изменению </a:t>
            </a:r>
            <a:r>
              <a:rPr lang="ru-RU" sz="5400" b="0" i="0" dirty="0" err="1">
                <a:effectLst/>
                <a:latin typeface="Söhne"/>
              </a:rPr>
              <a:t>хеша</a:t>
            </a:r>
            <a:r>
              <a:rPr lang="ru-RU" sz="5400" b="0" i="0" dirty="0">
                <a:effectLst/>
                <a:latin typeface="Söhne"/>
              </a:rPr>
              <a:t> блока.</a:t>
            </a:r>
          </a:p>
          <a:p>
            <a:pPr algn="l">
              <a:buFont typeface="+mj-lt"/>
              <a:buAutoNum type="arabicPeriod"/>
            </a:pPr>
            <a:r>
              <a:rPr lang="ru-RU" sz="5400" b="0" i="0" dirty="0" err="1">
                <a:effectLst/>
                <a:latin typeface="Söhne"/>
              </a:rPr>
              <a:t>self.hash</a:t>
            </a:r>
            <a:r>
              <a:rPr lang="ru-RU" sz="5400" b="0" i="0" dirty="0">
                <a:effectLst/>
                <a:latin typeface="Söhne"/>
              </a:rPr>
              <a:t> = </a:t>
            </a:r>
            <a:r>
              <a:rPr lang="ru-RU" sz="5400" b="0" i="0" dirty="0" err="1">
                <a:effectLst/>
                <a:latin typeface="Söhne"/>
              </a:rPr>
              <a:t>self.getHash</a:t>
            </a:r>
            <a:r>
              <a:rPr lang="ru-RU" sz="5400" b="0" i="0" dirty="0">
                <a:effectLst/>
                <a:latin typeface="Söhne"/>
              </a:rPr>
              <a:t>() - После изменения </a:t>
            </a:r>
            <a:r>
              <a:rPr lang="ru-RU" sz="5400" b="0" i="0" dirty="0" err="1">
                <a:effectLst/>
                <a:latin typeface="Söhne"/>
              </a:rPr>
              <a:t>nonce</a:t>
            </a:r>
            <a:r>
              <a:rPr lang="ru-RU" sz="5400" b="0" i="0" dirty="0">
                <a:effectLst/>
                <a:latin typeface="Söhne"/>
              </a:rPr>
              <a:t>, метод </a:t>
            </a:r>
            <a:r>
              <a:rPr lang="ru-RU" sz="5400" b="0" i="0" dirty="0" err="1">
                <a:effectLst/>
                <a:latin typeface="Söhne"/>
              </a:rPr>
              <a:t>getHash</a:t>
            </a:r>
            <a:r>
              <a:rPr lang="ru-RU" sz="5400" b="0" i="0" dirty="0">
                <a:effectLst/>
                <a:latin typeface="Söhne"/>
              </a:rPr>
              <a:t>() вызывается снова для вычисления нового </a:t>
            </a:r>
            <a:r>
              <a:rPr lang="ru-RU" sz="5400" b="0" i="0" dirty="0" err="1">
                <a:effectLst/>
                <a:latin typeface="Söhne"/>
              </a:rPr>
              <a:t>хеша</a:t>
            </a:r>
            <a:r>
              <a:rPr lang="ru-RU" sz="5400" b="0" i="0" dirty="0">
                <a:effectLst/>
                <a:latin typeface="Söhne"/>
              </a:rPr>
              <a:t> блока с обновлённым значением </a:t>
            </a:r>
            <a:r>
              <a:rPr lang="ru-RU" sz="5400" b="0" i="0" dirty="0" err="1">
                <a:effectLst/>
                <a:latin typeface="Söhne"/>
              </a:rPr>
              <a:t>nonce</a:t>
            </a:r>
            <a:r>
              <a:rPr lang="ru-RU" sz="5400" b="0" i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4000" b="0" i="0" dirty="0">
              <a:solidFill>
                <a:srgbClr val="0F0F0F"/>
              </a:solidFill>
              <a:effectLst/>
              <a:latin typeface="Söhne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640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4000" b="0" i="0" dirty="0">
                <a:solidFill>
                  <a:srgbClr val="333333"/>
                </a:solidFill>
                <a:effectLst/>
                <a:latin typeface="-apple-system"/>
              </a:rPr>
              <a:t>Для того чтобы создать первичный блок, мы просто вызываем </a:t>
            </a:r>
            <a:r>
              <a:rPr lang="ru-RU" sz="4000" dirty="0"/>
              <a:t>Block</a:t>
            </a:r>
            <a:r>
              <a:rPr lang="ru-RU" sz="4000" b="0" i="0" dirty="0">
                <a:solidFill>
                  <a:srgbClr val="333333"/>
                </a:solidFill>
                <a:effectLst/>
                <a:latin typeface="-apple-system"/>
              </a:rPr>
              <a:t> с текущей отметкой времени, для получения которой используем </a:t>
            </a:r>
            <a:r>
              <a:rPr lang="ru-RU" sz="4000" dirty="0" err="1"/>
              <a:t>time</a:t>
            </a:r>
            <a:r>
              <a:rPr lang="ru-RU" sz="4000" dirty="0"/>
              <a:t>()</a:t>
            </a:r>
            <a:r>
              <a:rPr lang="ru-RU" sz="4000" b="0" i="0" dirty="0">
                <a:solidFill>
                  <a:srgbClr val="333333"/>
                </a:solidFill>
                <a:effectLst/>
                <a:latin typeface="-apple-system"/>
              </a:rPr>
              <a:t>. Для этого нам нужно импортировать библиотеку </a:t>
            </a:r>
            <a:r>
              <a:rPr lang="ru-RU" sz="4000" dirty="0" err="1"/>
              <a:t>time</a:t>
            </a:r>
            <a:r>
              <a:rPr lang="ru-RU" sz="40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en-US" sz="4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__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init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__: Конструктор инициализирует </a:t>
            </a: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блокчейн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 с генезис-блоком (первым блоком в цепочке), устанавливает уровень сложности майнинга и определяет время блока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0" dirty="0" err="1">
                <a:solidFill>
                  <a:srgbClr val="0F0F0F"/>
                </a:solidFill>
                <a:effectLst/>
                <a:latin typeface="Söhne"/>
              </a:rPr>
              <a:t>getLastBlock</a:t>
            </a:r>
            <a:r>
              <a:rPr lang="ru-RU" sz="4000" b="0" i="0" dirty="0">
                <a:solidFill>
                  <a:srgbClr val="0F0F0F"/>
                </a:solidFill>
                <a:effectLst/>
                <a:latin typeface="Söhne"/>
              </a:rPr>
              <a:t>: Метод для получения последнего блока в цепочке.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lang="ru-RU" sz="2800" b="0" i="0" dirty="0">
                <a:solidFill>
                  <a:srgbClr val="333333"/>
                </a:solidFill>
                <a:effectLst/>
                <a:latin typeface="-apple-system"/>
              </a:rPr>
              <a:t>Для того чтобы добавить блок в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-apple-system"/>
              </a:rPr>
              <a:t>блокчейн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-apple-system"/>
              </a:rPr>
              <a:t>, мы просто вызываем метод </a:t>
            </a:r>
            <a:r>
              <a:rPr lang="ru-RU" sz="2800" dirty="0" err="1"/>
              <a:t>addBlock</a:t>
            </a: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en-US" sz="2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algn="l"/>
            <a:r>
              <a:rPr lang="ru-RU" sz="2800" b="0" i="0" dirty="0">
                <a:effectLst/>
                <a:latin typeface="Söhne"/>
              </a:rPr>
              <a:t>В данном контексте, </a:t>
            </a:r>
            <a:r>
              <a:rPr lang="ru-RU" sz="2800" b="0" i="0" dirty="0" err="1">
                <a:effectLst/>
                <a:latin typeface="Söhne"/>
              </a:rPr>
              <a:t>self.blockTime</a:t>
            </a:r>
            <a:r>
              <a:rPr lang="ru-RU" sz="2800" b="0" i="0" dirty="0">
                <a:effectLst/>
                <a:latin typeface="Söhne"/>
              </a:rPr>
              <a:t> представляет целевое время в миллисекундах, которое должно пройти между майнингом (или "добычей") последовательных блоков в </a:t>
            </a:r>
            <a:r>
              <a:rPr lang="ru-RU" sz="2800" b="0" i="0" dirty="0" err="1">
                <a:effectLst/>
                <a:latin typeface="Söhne"/>
              </a:rPr>
              <a:t>блокчейне</a:t>
            </a:r>
            <a:r>
              <a:rPr lang="ru-RU" sz="2800" b="0" i="0" dirty="0">
                <a:effectLst/>
                <a:latin typeface="Söhne"/>
              </a:rPr>
              <a:t>. В этом коде оно установлено равным 30000, что означает 30 секунд.</a:t>
            </a:r>
          </a:p>
          <a:p>
            <a:pPr algn="l"/>
            <a:r>
              <a:rPr lang="ru-RU" sz="2800" b="0" i="0" dirty="0">
                <a:effectLst/>
                <a:latin typeface="Söhne"/>
              </a:rPr>
              <a:t>Это значение используется для автоматической регулировки сложности майнинга в методе </a:t>
            </a:r>
            <a:r>
              <a:rPr lang="ru-RU" sz="2800" b="0" i="0" dirty="0" err="1">
                <a:effectLst/>
                <a:latin typeface="Söhne"/>
              </a:rPr>
              <a:t>addBlock</a:t>
            </a:r>
            <a:r>
              <a:rPr lang="ru-RU" sz="2800" b="0" i="0" dirty="0">
                <a:effectLst/>
                <a:latin typeface="Söhne"/>
              </a:rPr>
              <a:t>. Если реальное время майнинга блока меньше, чем </a:t>
            </a:r>
            <a:r>
              <a:rPr lang="ru-RU" sz="2800" b="0" i="0" dirty="0" err="1">
                <a:effectLst/>
                <a:latin typeface="Söhne"/>
              </a:rPr>
              <a:t>self.blockTime</a:t>
            </a:r>
            <a:r>
              <a:rPr lang="ru-RU" sz="2800" b="0" i="0" dirty="0">
                <a:effectLst/>
                <a:latin typeface="Söhne"/>
              </a:rPr>
              <a:t>, это означает, что блоки добываются слишком быстро, и следовательно, сложность майнинга увеличивается. Если время майнинга превышает </a:t>
            </a:r>
            <a:r>
              <a:rPr lang="ru-RU" sz="2800" b="0" i="0" dirty="0" err="1">
                <a:effectLst/>
                <a:latin typeface="Söhne"/>
              </a:rPr>
              <a:t>self.blockTime</a:t>
            </a:r>
            <a:r>
              <a:rPr lang="ru-RU" sz="2800" b="0" i="0" dirty="0">
                <a:effectLst/>
                <a:latin typeface="Söhne"/>
              </a:rPr>
              <a:t>, блоки добываются слишком медленно, и сложность майнинга снижается.</a:t>
            </a:r>
          </a:p>
          <a:p>
            <a:pPr algn="l"/>
            <a:r>
              <a:rPr lang="ru-RU" sz="2800" b="0" i="0" dirty="0">
                <a:effectLst/>
                <a:latin typeface="Söhne"/>
              </a:rPr>
              <a:t>Выбор целевого времени майнинга блока является важным параметром в дизайне </a:t>
            </a:r>
            <a:r>
              <a:rPr lang="ru-RU" sz="2800" b="0" i="0" dirty="0" err="1">
                <a:effectLst/>
                <a:latin typeface="Söhne"/>
              </a:rPr>
              <a:t>блокчейна</a:t>
            </a:r>
            <a:r>
              <a:rPr lang="ru-RU" sz="2800" b="0" i="0" dirty="0">
                <a:effectLst/>
                <a:latin typeface="Söhne"/>
              </a:rPr>
              <a:t>, так как он влияет на скорость, с которой транзакции могут быть подтверждены и добавлены в </a:t>
            </a:r>
            <a:r>
              <a:rPr lang="ru-RU" sz="2800" b="0" i="0" dirty="0" err="1">
                <a:effectLst/>
                <a:latin typeface="Söhne"/>
              </a:rPr>
              <a:t>блокчейн</a:t>
            </a:r>
            <a:r>
              <a:rPr lang="ru-RU" sz="2800" b="0" i="0" dirty="0">
                <a:effectLst/>
                <a:latin typeface="Söhne"/>
              </a:rPr>
              <a:t>, а также на общую безопасность сети.</a:t>
            </a:r>
          </a:p>
          <a:p>
            <a:pPr algn="l"/>
            <a:r>
              <a:rPr lang="ru-RU" sz="2800" b="0" i="0" dirty="0">
                <a:effectLst/>
                <a:latin typeface="Söhne"/>
              </a:rPr>
              <a:t>В реальных </a:t>
            </a:r>
            <a:r>
              <a:rPr lang="ru-RU" sz="2800" b="0" i="0" dirty="0" err="1">
                <a:effectLst/>
                <a:latin typeface="Söhne"/>
              </a:rPr>
              <a:t>блокчейнах</a:t>
            </a:r>
            <a:r>
              <a:rPr lang="ru-RU" sz="2800" b="0" i="0" dirty="0">
                <a:effectLst/>
                <a:latin typeface="Söhne"/>
              </a:rPr>
              <a:t>, таких как </a:t>
            </a:r>
            <a:r>
              <a:rPr lang="ru-RU" sz="2800" b="0" i="0" dirty="0" err="1">
                <a:effectLst/>
                <a:latin typeface="Söhne"/>
              </a:rPr>
              <a:t>Bitcoin</a:t>
            </a:r>
            <a:r>
              <a:rPr lang="ru-RU" sz="2800" b="0" i="0" dirty="0">
                <a:effectLst/>
                <a:latin typeface="Söhne"/>
              </a:rPr>
              <a:t>, целевое время блока установлено приблизительно в 10 минут. Это время было выбрано создателем </a:t>
            </a:r>
            <a:r>
              <a:rPr lang="ru-RU" sz="2800" b="0" i="0" dirty="0" err="1">
                <a:effectLst/>
                <a:latin typeface="Söhne"/>
              </a:rPr>
              <a:t>Bitcoin</a:t>
            </a:r>
            <a:r>
              <a:rPr lang="ru-RU" sz="2800" b="0" i="0" dirty="0">
                <a:effectLst/>
                <a:latin typeface="Söhne"/>
              </a:rPr>
              <a:t>, </a:t>
            </a:r>
            <a:r>
              <a:rPr lang="ru-RU" sz="2800" b="0" i="0" dirty="0" err="1">
                <a:effectLst/>
                <a:latin typeface="Söhne"/>
              </a:rPr>
              <a:t>Сатоши</a:t>
            </a:r>
            <a:r>
              <a:rPr lang="ru-RU" sz="2800" b="0" i="0" dirty="0">
                <a:effectLst/>
                <a:latin typeface="Söhne"/>
              </a:rPr>
              <a:t> </a:t>
            </a:r>
            <a:r>
              <a:rPr lang="ru-RU" sz="2800" b="0" i="0" dirty="0" err="1">
                <a:effectLst/>
                <a:latin typeface="Söhne"/>
              </a:rPr>
              <a:t>Накамото</a:t>
            </a:r>
            <a:r>
              <a:rPr lang="ru-RU" sz="2800" b="0" i="0" dirty="0">
                <a:effectLst/>
                <a:latin typeface="Söhne"/>
              </a:rPr>
              <a:t>, как компромисс между скоростью транзакций и устойчивостью сети к различным атакам.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88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for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i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in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range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(1,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len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self.chain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)): - Этот цикл проходит по всем блокам в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блокчейне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, начиная со второго блока (индекс 1, так как индексация начинается с 0), до последнего блока в цепочке.</a:t>
            </a:r>
          </a:p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self.chain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[i] - Эта строка извлекает текущий блок для проверки.</a:t>
            </a:r>
          </a:p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prevBlock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self.chain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[i - 1] - Эта строка получает предыдущий блок, который предшествует текущему блоку, чтобы можно было сравнить их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хеши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if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!=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currentBlock.getHash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()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or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prevBlock.hash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!=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currentBlock.prevHash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): - Здесь происходит двойная проверка: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!=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currentBlock.getHash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() проверяет, соответствует 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текущего блока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хешу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, который должен быть у данного блока, если его вычислить заново с использованием текущих данных 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nonce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. Если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хеши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не совпадают, это означает, что данные блока были изменены после его создания, и цепочка считается недействительной.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prevBlock.hash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!=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currentBlock.prevHash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проверяет, совпадает ли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предыдущего блока с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хешем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, записанным в текущем блоке как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prevHash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. Это необходимо для подтверждения, что блоки связаны друг с другом правильно и никто не вмешался в последовательность блоков.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return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False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- Если любая из проверок не пройдена, метод возвращает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False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, указывая на то, что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блокчейн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недействителен.</a:t>
            </a:r>
          </a:p>
          <a:p>
            <a:pPr algn="l">
              <a:buFont typeface="+mj-lt"/>
              <a:buAutoNum type="arabicPeriod"/>
            </a:pP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return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True - Если цикл завершается без возврата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False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, это означает, что все блоки прошли проверку, и цепочка блоков считается валидной.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В целом, метод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isValid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обеспечивает то, что каждый блок в цепочке имеет правильный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хеш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и что каждый блок правильно связан с предыдущим блоком, что является основным принципом безопасности и надёжности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Söhne"/>
              </a:rPr>
              <a:t>блокчейн</a:t>
            </a:r>
            <a:r>
              <a:rPr lang="ru-RU" b="0" i="0" dirty="0">
                <a:solidFill>
                  <a:srgbClr val="000000"/>
                </a:solidFill>
                <a:effectLst/>
                <a:latin typeface="Söhne"/>
              </a:rPr>
              <a:t> технологий.</a:t>
            </a:r>
          </a:p>
          <a:p>
            <a:br>
              <a:rPr lang="ru-RU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2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2008 году разработчик под псевдонимом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Сатоси Накамото"/>
              </a:rPr>
              <a:t>Сатоси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Сатоси Накамото"/>
              </a:rPr>
              <a:t> 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Сатоси Накамото"/>
              </a:rPr>
              <a:t>Накамото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(реальная личность остаётся неизвестной, возможно, что под этим ником работала группа) предложил общий алгоритм системы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Биткойн"/>
              </a:rPr>
              <a:t>биткойн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ключевым элементом которой была система из непрерывной последовательной цепочки блоков информации, названной </a:t>
            </a:r>
            <a:r>
              <a:rPr lang="ru-RU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Принципиальным отличием от всех предыдущих вариантов подобных технологий стало объединение цепного хэша с формальным механизмом выработки консенсуса о корректности очередного блока, что позволило во всей системе отказаться от необходимости верификации информации доверенным агентом (администратором) и система в целом стала децентрализованной.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2009 году была запущена первая версия криптовалюты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Биткойн"/>
              </a:rPr>
              <a:t>биткойн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 реализацией децентрализованного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который обеспечивает хранение всех транзакций в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6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1" dirty="0">
                <a:solidFill>
                  <a:srgbClr val="000000"/>
                </a:solidFill>
                <a:effectLst/>
              </a:rPr>
              <a:t>Блоки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- это файлы, в которых постоянно записываются данные, относящиеся к сети Биткоин. Блок записывает некоторые или все последние транзакции Биткоин, которые еще не введены в предыдущие блоки. Каждый раз, когда блок "завершен", он уступает </a:t>
            </a:r>
            <a:r>
              <a:rPr lang="ru-RU" b="0" i="1" dirty="0">
                <a:solidFill>
                  <a:srgbClr val="000000"/>
                </a:solidFill>
                <a:effectLst/>
              </a:rPr>
              <a:t>место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следующему блоку. Таким образом, блок является постоянным хранилищем данных, которые после написания не могут быть изменены или удалены</a:t>
            </a:r>
            <a:endParaRPr lang="ru-RU" dirty="0"/>
          </a:p>
          <a:p>
            <a:pPr algn="l"/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 состоит из заголовка и списка транзакций. Заголовок блока включает в себя свой </a:t>
            </a:r>
            <a:r>
              <a:rPr lang="ru-RU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Хеш-сумма"/>
              </a:rPr>
              <a:t>хеш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предыдущего блока,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транзакций и дополнительную служебную информацию. В системе Биткойн первой транзакцией в блоке всегда указывается получение комиссии, которая станет наградой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Майнинг"/>
              </a:rPr>
              <a:t>майнеру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за созданный блок. 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Созданный блок будет принят остальными пользователями, если числовое значение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заголовка равно или меньше определённого целевого числа, величина которого периодически корректируется. Так как результат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Хеширование"/>
              </a:rPr>
              <a:t>хеширования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функции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SHA-256"/>
              </a:rPr>
              <a:t>SHA-256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считается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Односторонняя функция"/>
              </a:rPr>
              <a:t>необратимым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на данный момент нет алгоритма получения желаемого результата, кроме случайного перебора. </a:t>
            </a:r>
          </a:p>
          <a:p>
            <a:pPr algn="l"/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24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Величина целевого числа, с которым сравнивается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 системе Биткойн корректируется через каждые 2016 блоков. Запланировано, что вся сеть системы Биткойн должна тратить на генерацию одного блока примерно 10 минут, на 2016 блоков — около двух недель. Если 2016 блоков сформированы быстрее, то целевое число немного уменьшается и получить удовлетворяющий ему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подбором параметра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nonce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становится труднее, в противном случае целевое число увеличивается. Изменение сложности вычислений не влияет на надёжность сети Биткойн и требуется лишь для того, чтобы система генерировала блоки почти с постоянной скоростью, не зависящей от вычислительной мощности участников сети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[15]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10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Блоки одновременно формируются множеством «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Майнинг"/>
              </a:rPr>
              <a:t>майнеров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». Удовлетворяющие критериям блоки отправляются в сеть, включаясь во все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Репликация (вычислительная техника)"/>
              </a:rPr>
              <a:t>репликации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распределённой базы блоков. Регулярно возникают ситуации, когда несколько новых блоков в разных частях распределённой сети называют предыдущим один и тот же блок, то есть цепочка блоков может ветвиться. Специально или случайно можно ограничить ретрансляцию информации о новых блоках (например, одна из цепочек может развиваться в рамках локальной сети). В этом случае возможно параллельное наращивание различных ветвей. В каждом из новых блоков могут встречаться как одинаковые транзакции, так и разные, вошедшие только в один из них. Когда ретрансляция блоков возобновляется, майнеры начинают считать главной цепочку с учётом уровня сложности 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хеша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 длины цепочки. При равенстве сложности и длины предпочтение отдаётся той цепочке, конечный блок которой появился раньше. Транзакции, вошедшие только в отвергнутую ветку (в том числе по выплате вознаграждения), теряют статус подтверждённых. Если это транзакция по передаче биткойнов, то она будет поставлена в очередь и затем включена в очередной блок. Транзакции получения вознаграждения за создание отсечённых блоков не дублируются в другой ветке, то есть «лишние» биткойны, выплаченные за формирование отсечённых блоков, не получают дальнейших подтверждений и «утрачиваются»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[14]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27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87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Криптовалюты функционируют на децентрализованных платформах, таких как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и представляют собой альтернативу традиционным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фиатным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валютам.</a:t>
            </a: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01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Различные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системы используют разные алгоритмы консенсуса, такие как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Proof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of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Work (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PoW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) или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Proof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of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Stake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(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PoS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), чтобы все участники согласились с содержимым </a:t>
            </a:r>
            <a:r>
              <a:rPr lang="ru-RU" sz="12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2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CD6A-C0BC-46E7-8F7D-8398A714E2A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34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46B26-3536-8351-737A-7E18C1E88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004105-12F0-C22E-1B63-BBD341DDF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790D2-7C0A-01A8-2C1E-E8D1F98E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ED85B6-4BB6-0BE8-D363-701BC11F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4606DC-7C18-F5E5-6627-74609F7C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97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6DB4B-3D54-A5B9-14C1-EE0F7A53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8DDEAE-9854-4823-DF69-CF7ABB33B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8EC6F7-DEB0-334A-1B77-613092F0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B8B3DE-FFE2-2B91-9C70-DCC20FAE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93BE50-F58F-056F-958E-F051A19A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55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5950B0D-CF87-0053-2D0F-CBA5CE017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AC46DB-D661-CEF3-0D3D-6A5766E57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977F92-4F26-ABB7-AD09-7DE3B0D4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2669B9-7F90-9CA5-94BB-B678F90D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0DD43B-91EE-7E40-26C4-6ED97548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15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E80AC-35AC-0386-4690-33EF2406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0D8BEE-8272-B528-F195-3A176390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87E745-61EC-2A3C-D54D-9B0E7578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22464-278C-3DD6-A2F2-D77C391A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67A59B-7202-AAB9-3DDB-973A5FFF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81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1160E-22D5-E761-7144-608AB92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5643C2-568B-4846-1459-635EB407B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AD0446-DEEE-777B-00A4-5A13807E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B6957-0E36-DFCB-4F3F-EDE27A0E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4D110B-B2A1-05D5-45D0-5C51469B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07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CFD83-324E-B0F8-3FEB-57AD82B7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0E407-4575-2BFC-7F50-533D0C60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F533E6-90A6-0DE3-24BB-52A2E9987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6C286B-0A14-25C8-4AEB-9C4491D3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E9C030-E3CB-23AC-3D18-2F1CAF90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3041B9-FC3B-E916-2B2A-5D39B221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45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9E75C-2EEF-556A-779E-8433A343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B2CE4-F30A-53D3-7221-EF5526B5E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68105-1AAB-B4D9-F538-7DB8EAAAD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6A01E2-B7B0-C537-E68E-98128F8EA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A1A336-B452-BCDF-28AC-F606046F9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F396E30-6FFD-B962-F984-47401539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306FF9-1E64-2081-9F17-C05A7D7E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58478C-B029-7B0F-DC3B-51B5583A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21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88FA4-E69C-D327-E671-D8DD5F77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B0C827-4C78-A4C7-8B59-373A1989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00916A-810C-2EC7-0AE9-CBCA4319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541F15-FDF7-F0CB-FF35-87EEE172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75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8031BB-D32F-713B-DB4D-D9E68136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03DEB0-39C5-39DC-0ADE-9D9308D7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A6A96A-4583-880D-6A04-6BA1FC0C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4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6CCCE-ACD3-3B81-6B26-6D057C0D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C95B2B-ABA7-CA31-8DAD-4D9EA115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D85DED-0FAB-898B-CC87-3325B8080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85DC9B-E85F-67D9-93F3-A1CC78E8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941AB5-6314-A623-3BC3-C74A8F42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3CD4CB-414F-2818-1D4D-B3C06F4F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85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9E330-A2D2-74BB-D4C0-C272DD2C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B13DEC0-AB71-7230-94A5-37557165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E942AB-9A36-FEBF-9041-19B0196A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ABC3F4-9660-35C7-DB0D-95BF65D2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A19C0C-12EC-2B35-9689-AF945753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6E2F3E-5513-C7BF-0EBA-76F085C2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E0C0-3000-4C89-151C-DCE996CD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589A18-E60F-1E42-DDEB-6FD665C83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8DCE7D-F19B-231B-92BB-C51A13899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6F599-EFEE-41D3-9328-8D12D62F2E51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1D22C8-DC1D-5949-0AEE-FE92F654D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54F097-1DDC-ED9A-E41A-BC8266D1A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E3A04-290D-41DD-A322-B91BE3E959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9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1%80%D0%B8%D0%BF%D1%82%D0%BE%D0%B3%D1%80%D0%B0%D1%84%D0%B8%D1%8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ru.wikipedia.org/wiki/%D0%A6%D0%B8%D1%84%D1%80%D0%BE%D0%B2%D0%B0%D1%8F_%D0%BF%D0%BE%D0%B4%D0%BF%D0%B8%D1%81%D1%8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Введение в </a:t>
            </a:r>
            <a:r>
              <a:rPr lang="ru-RU" sz="4000" b="1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br>
              <a:rPr lang="ru-RU" sz="40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331147-13CE-0906-6CC0-A7A0C941B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Symbol" panose="05050102010706020507" pitchFamily="18" charset="2"/>
              </a:rPr>
              <a:t>Определение и история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Symbol" panose="05050102010706020507" pitchFamily="18" charset="2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Symbol" panose="05050102010706020507" pitchFamily="18" charset="2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82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623453" y="2182423"/>
            <a:ext cx="4520047" cy="134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Консенсус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В контексте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это метод достижения согласия в сети по поводу одной версии истины, несмотря на наличие ненадежных участников.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56A383-2C35-D113-04F4-F11B8D36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0" y="676146"/>
            <a:ext cx="5916100" cy="59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b="1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453735" y="1562472"/>
            <a:ext cx="11547765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Хэш-функции: 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из хэша невозможно восстановить исходные данные.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хэш используется для создания уникального идентификатора каждого блока и транзакции. Когда блок добавляется в цепь, его содержимое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хэшируется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и результат включается в следующий блок, создавая цепочку зависимостей.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73551B-8609-5547-E389-B48CE84A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6956"/>
            <a:ext cx="12192000" cy="28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b="1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7906908" y="1395429"/>
            <a:ext cx="4094592" cy="4526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Асимметричное шифрование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также известное как криптография с открытым ключом, использует пару ключей для шифрования и дешифрования информации. У каждого пользователя есть закрытый ключ, который он держит в секрете, и открытый ключ, который может быть свободно распространен. Чтобы отправить зашифрованное сообщение, отправитель использует открытый ключ получателя. После этого только закрытый ключ получателя может дешифровать это сообщение.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9D8E88-B2E5-5D16-A02A-775B29AA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562472"/>
            <a:ext cx="7453173" cy="41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b="1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384464" y="1488947"/>
            <a:ext cx="11658600" cy="329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использует криптографию для обеспечения безопасности в нескольких направлениях. </a:t>
            </a:r>
          </a:p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endParaRPr lang="ru-RU" sz="18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Хэш-функции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обеспечивают целостность цепочки блоков, делая практически невозможным изменение записанных данных без обнаружения.</a:t>
            </a:r>
          </a:p>
          <a:p>
            <a:pPr marL="285750" lvl="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450215" algn="l"/>
              </a:tabLst>
            </a:pPr>
            <a:endParaRPr lang="ru-RU" sz="18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Асимметричное шифрование и цифровые подписи 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обеспечивают безопасное и подтвержденное взаимодействие между пользователями, гарантируя, что транзакции могут быть выполнены только с использованием соответствующих приватных ключей, и что эти транзакции не были изменены в процессе передачи.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9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b="1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384464" y="1488947"/>
            <a:ext cx="11658600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Связные списки 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являются фундаментальной структурой данных в программировании и представляют собой серию узлов, каждый из которых содержит данные и ссылку на следующий узел в последовательности.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81183-1379-8803-D895-F6C68292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2466541"/>
            <a:ext cx="109442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b="1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6670964" y="1488947"/>
            <a:ext cx="5372100" cy="293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Деревья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— это еще одна важная структура данных, которая используется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для увеличения эффективности и безопасности. Примером могут служить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Merkle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Trees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или хэш-деревья, которые позволяют эффективно и безопасно подтверждать содержимое блоков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Merkle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Tree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каждый листовой узел представляет собой хэш отдельной транзакции, и каждый не листовой узел — хэш комбинации его дочерних узлов.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F62C5-DA98-1320-84D7-2ABFC9AA1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1146046"/>
            <a:ext cx="5873419" cy="53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5" y="0"/>
            <a:ext cx="8055950" cy="676146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Криптография и структуры данных в </a:t>
            </a:r>
            <a:r>
              <a:rPr lang="ru-RU" sz="2800" dirty="0" err="1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228600" y="1488947"/>
            <a:ext cx="6037118" cy="3252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Алгоритмическая сложность 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относится к количеству ресурсов, необходимых для выполнения различных операций, таких как добавление новых блоков, транзакций или проведение майнинга.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спроектирован таким образом, чтобы операции были достаточно сложными для обеспечения безопасности (например, майнинг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Bitcoin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требует решения вычислительно сложных хэш-функций), но в то же время достаточно эффективными, чтобы не препятствовать производительности системы.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41D73-3915-C960-327D-8C3DF442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1" y="1364689"/>
            <a:ext cx="4748965" cy="49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5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marL="457200" lvl="1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Понятие консенсуса в распределенных системах.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6096000" y="1769502"/>
            <a:ext cx="6037118" cy="261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Консенсус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в контексте распределенных систем — это процесс достижения согласия между различными участниками сети относительно одного состояния системы.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который является разновидностью распределенной системы, консенсус необходим для подтверждения транзакций и добавления новых блоков в цепь без необходимости центрального уполномоченного органа.</a:t>
            </a: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67A9F9-EDA6-60E6-C77F-60AF8D67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93435"/>
            <a:ext cx="5714286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0"/>
            <a:ext cx="10453255" cy="676146"/>
          </a:xfrm>
        </p:spPr>
        <p:txBody>
          <a:bodyPr>
            <a:noAutofit/>
          </a:bodyPr>
          <a:lstStyle/>
          <a:p>
            <a:pPr marL="457200" lvl="1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Проблема византийских генералов и как </a:t>
            </a:r>
            <a:r>
              <a:rPr lang="ru-RU" sz="2800" kern="100" dirty="0" err="1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блокчейн</a:t>
            </a: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 её решает.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47A26-64B2-6E8D-8A40-98A0288E1BB3}"/>
              </a:ext>
            </a:extLst>
          </p:cNvPr>
          <p:cNvSpPr txBox="1"/>
          <p:nvPr/>
        </p:nvSpPr>
        <p:spPr>
          <a:xfrm>
            <a:off x="914400" y="1159455"/>
            <a:ext cx="40186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Проблема византийских генералов — это классический вопрос надежности в распределенных системах. Она иллюстрирует трудности, с которыми сталкиваются системы при попытке достижения надежного консенсуса в присутствии узлов, которые могут действовать непредсказуемо или злонамеренно.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7BD206-AD03-441A-D892-08796B09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78" y="3194335"/>
            <a:ext cx="55340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marL="457200" lvl="1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Понятие консенсуса в распределенных системах.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267A63-EACF-AB39-B7C3-F6646C3C0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0997"/>
            <a:ext cx="9527171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4000" b="1" kern="100" dirty="0">
                <a:latin typeface="Liberation Serif"/>
                <a:ea typeface="NSimSun" panose="02010609030101010101" pitchFamily="49" charset="-122"/>
              </a:rPr>
              <a:t>История</a:t>
            </a:r>
            <a:endParaRPr lang="ru-RU" sz="4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98CA4A-4920-2121-0D63-C1F5A5D4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11" y="603422"/>
            <a:ext cx="6254578" cy="62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marL="457200" lvl="1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Понятие консенсуса в распределенных системах.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32C48-03F7-31CA-C855-2F5483C702BA}"/>
              </a:ext>
            </a:extLst>
          </p:cNvPr>
          <p:cNvSpPr txBox="1"/>
          <p:nvPr/>
        </p:nvSpPr>
        <p:spPr>
          <a:xfrm>
            <a:off x="332509" y="820939"/>
            <a:ext cx="117313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 err="1">
                <a:effectLst/>
                <a:latin typeface="Söhne"/>
              </a:rPr>
              <a:t>Proof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of</a:t>
            </a:r>
            <a:r>
              <a:rPr lang="ru-RU" b="0" i="0" dirty="0">
                <a:effectLst/>
                <a:latin typeface="Söhne"/>
              </a:rPr>
              <a:t> Work (</a:t>
            </a:r>
            <a:r>
              <a:rPr lang="ru-RU" b="0" i="0" dirty="0" err="1">
                <a:effectLst/>
                <a:latin typeface="Söhne"/>
              </a:rPr>
              <a:t>PoW</a:t>
            </a:r>
            <a:r>
              <a:rPr lang="ru-RU" b="0" i="0" dirty="0">
                <a:effectLst/>
                <a:latin typeface="Söhne"/>
              </a:rPr>
              <a:t>) решает проблему консенсуса в распределённой сети, такой как </a:t>
            </a:r>
            <a:r>
              <a:rPr lang="ru-RU" b="0" i="0" dirty="0" err="1">
                <a:effectLst/>
                <a:latin typeface="Söhne"/>
              </a:rPr>
              <a:t>блокчейн</a:t>
            </a:r>
            <a:r>
              <a:rPr lang="ru-RU" b="0" i="0" dirty="0">
                <a:effectLst/>
                <a:latin typeface="Söhne"/>
              </a:rPr>
              <a:t> </a:t>
            </a:r>
            <a:r>
              <a:rPr lang="ru-RU" b="0" i="0" dirty="0" err="1">
                <a:effectLst/>
                <a:latin typeface="Söhne"/>
              </a:rPr>
              <a:t>Bitcoin</a:t>
            </a:r>
            <a:r>
              <a:rPr lang="ru-RU" b="0" i="0" dirty="0">
                <a:effectLst/>
                <a:latin typeface="Söhne"/>
              </a:rPr>
              <a:t>, посредством выполнения криптографических задач, которые требуют значительных вычислительных ресурсов. Вот как это работает: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Сложность задачи</a:t>
            </a:r>
            <a:r>
              <a:rPr lang="ru-RU" b="0" i="0" dirty="0">
                <a:effectLst/>
                <a:latin typeface="Söhne"/>
              </a:rPr>
              <a:t>: Задача, которую нужно решить для добавления нового блока в </a:t>
            </a:r>
            <a:r>
              <a:rPr lang="ru-RU" b="0" i="0" dirty="0" err="1">
                <a:effectLst/>
                <a:latin typeface="Söhne"/>
              </a:rPr>
              <a:t>блокчейн</a:t>
            </a:r>
            <a:r>
              <a:rPr lang="ru-RU" b="0" i="0" dirty="0">
                <a:effectLst/>
                <a:latin typeface="Söhne"/>
              </a:rPr>
              <a:t>, достаточно сложна, чтобы её решение занимало значительное время и ресурсы, но достаточно проста, чтобы другие участники могли легко проверить правильность решения.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Конкуренция майнеров</a:t>
            </a:r>
            <a:r>
              <a:rPr lang="ru-RU" b="0" i="0" dirty="0">
                <a:effectLst/>
                <a:latin typeface="Söhne"/>
              </a:rPr>
              <a:t>: Майнеры по всему миру конкурируют за решение задачи, и первый, кто находит решение (доказательство работы), получает право добавить новый блок в цепочку и получить вознаграждение в виде криптовалюты.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Подтверждение сетью</a:t>
            </a:r>
            <a:r>
              <a:rPr lang="ru-RU" b="0" i="0" dirty="0">
                <a:effectLst/>
                <a:latin typeface="Söhne"/>
              </a:rPr>
              <a:t>: Когда майнер решает задачу, он транслирует новый блок в сеть. Другие участники сети проверяют решение (что является быстрым процессом) и, если оно верное, принимают новый блок, добавляя его в свои копии </a:t>
            </a:r>
            <a:r>
              <a:rPr lang="ru-RU" b="0" i="0" dirty="0" err="1">
                <a:effectLst/>
                <a:latin typeface="Söhne"/>
              </a:rPr>
              <a:t>блокчейна</a:t>
            </a:r>
            <a:r>
              <a:rPr lang="ru-RU" b="0" i="0" dirty="0"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Затраты на вычисления как стимул</a:t>
            </a:r>
            <a:r>
              <a:rPr lang="ru-RU" b="0" i="0" dirty="0">
                <a:effectLst/>
                <a:latin typeface="Söhne"/>
              </a:rPr>
              <a:t>: Высокие вычислительные затраты на поиск решения служат мерой защиты от мошеннических действий, так как потенциальный атакующий должен будет обладать большей вычислительной мощностью, чем остальная часть сети, чтобы внести изменения в </a:t>
            </a:r>
            <a:r>
              <a:rPr lang="ru-RU" b="0" i="0" dirty="0" err="1">
                <a:effectLst/>
                <a:latin typeface="Söhne"/>
              </a:rPr>
              <a:t>блокчейн</a:t>
            </a:r>
            <a:r>
              <a:rPr lang="ru-RU" b="0" i="0" dirty="0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09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Распределенные системы и </a:t>
            </a:r>
            <a:r>
              <a:rPr lang="ru-RU" sz="2800" kern="100" dirty="0" err="1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kern="100" dirty="0">
              <a:effectLst/>
              <a:latin typeface="+mn-lt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32C48-03F7-31CA-C855-2F5483C702BA}"/>
              </a:ext>
            </a:extLst>
          </p:cNvPr>
          <p:cNvSpPr txBox="1"/>
          <p:nvPr/>
        </p:nvSpPr>
        <p:spPr>
          <a:xfrm>
            <a:off x="8437418" y="1180659"/>
            <a:ext cx="328352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функционирует как распределенная база данных, где записи, или блоки, не хранятся в центральном местоположении, а распределены по множеству узлов, участвующих в сети. Каждый узел имеет копию всей цепочки блоков, что обеспечивает высокую устойчивость к цензуре и атакам, так как для изменения базы данных потребуется атаковать множество узлов одновременно.</a:t>
            </a:r>
            <a:endParaRPr lang="ru-RU" b="0" i="0" dirty="0">
              <a:effectLst/>
              <a:latin typeface="Söhn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76A910-8A1A-91E8-592B-55FE0F10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" y="1180659"/>
            <a:ext cx="7913253" cy="445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1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Распределенные системы и </a:t>
            </a:r>
            <a:r>
              <a:rPr lang="ru-RU" sz="2800" kern="100" dirty="0" err="1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endParaRPr lang="ru-RU" sz="2800" kern="100" dirty="0">
              <a:effectLst/>
              <a:latin typeface="+mn-lt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32C48-03F7-31CA-C855-2F5483C702BA}"/>
              </a:ext>
            </a:extLst>
          </p:cNvPr>
          <p:cNvSpPr txBox="1"/>
          <p:nvPr/>
        </p:nvSpPr>
        <p:spPr>
          <a:xfrm>
            <a:off x="758538" y="1582339"/>
            <a:ext cx="32835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Для поддержания актуальности базы данных в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блокчейне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используются механизмы синхронизации и обновления. Когда новый блок создается, он должен быть подтвержден сетью через процесс консенсуса, после чего блок распространяется по всем узлам. Каждый узел затем обновляет свою локальную копию </a:t>
            </a:r>
            <a:r>
              <a:rPr lang="ru-RU" sz="18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включая новый блок.</a:t>
            </a:r>
            <a:endParaRPr lang="ru-RU" b="0" i="0" dirty="0">
              <a:effectLst/>
              <a:latin typeface="Söhne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567043-CFA5-9C2D-93B5-103AC5841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57" y="985031"/>
            <a:ext cx="7445579" cy="48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024" y="0"/>
            <a:ext cx="8520311" cy="676146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700"/>
              </a:spcAft>
            </a:pPr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Финансовые операции и криптовалюты</a:t>
            </a:r>
            <a:endParaRPr lang="ru-RU" sz="2800" kern="100" dirty="0">
              <a:effectLst/>
              <a:latin typeface="+mn-lt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0145ED-B488-AD85-36F1-6B2D3AC5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" y="676146"/>
            <a:ext cx="6892888" cy="5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5" y="-5857"/>
            <a:ext cx="3001124" cy="4266130"/>
          </a:xfrm>
        </p:spPr>
        <p:txBody>
          <a:bodyPr>
            <a:noAutofit/>
          </a:bodyPr>
          <a:lstStyle/>
          <a:p>
            <a:pPr marL="457200" lvl="1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kern="100" dirty="0">
                <a:effectLst/>
                <a:latin typeface="+mn-lt"/>
                <a:ea typeface="NSimSun" panose="02010609030101010101" pitchFamily="49" charset="-122"/>
                <a:cs typeface="Symbol" panose="05050102010706020507" pitchFamily="18" charset="2"/>
              </a:rPr>
              <a:t>Смарт-контракты и их использование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A4DFEF-13C7-0E24-B250-A033D2CD7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6" y="0"/>
            <a:ext cx="7450281" cy="684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8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4" y="-5857"/>
            <a:ext cx="12117415" cy="1065730"/>
          </a:xfrm>
        </p:spPr>
        <p:txBody>
          <a:bodyPr>
            <a:noAutofit/>
          </a:bodyPr>
          <a:lstStyle/>
          <a:p>
            <a:pPr marL="457200" lvl="1" algn="ctr">
              <a:lnSpc>
                <a:spcPct val="115000"/>
              </a:lnSpc>
              <a:spcAft>
                <a:spcPts val="700"/>
              </a:spcAft>
              <a:tabLst>
                <a:tab pos="900430" algn="l"/>
              </a:tabLst>
            </a:pPr>
            <a:r>
              <a:rPr lang="ru-RU" sz="2800" dirty="0" err="1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 в других отраслях:</a:t>
            </a:r>
            <a:b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</a:br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 голосование, управление цепочками поставок, идентификация</a:t>
            </a:r>
            <a:endParaRPr lang="ru-RU" sz="2800" kern="100" dirty="0">
              <a:effectLst/>
              <a:latin typeface="+mn-lt"/>
              <a:ea typeface="NSimSun" panose="02010609030101010101" pitchFamily="49" charset="-122"/>
              <a:cs typeface="Symbol" panose="05050102010706020507" pitchFamily="18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C0A14-8A2A-DE52-B8B5-59CA626BF26D}"/>
              </a:ext>
            </a:extLst>
          </p:cNvPr>
          <p:cNvSpPr txBox="1"/>
          <p:nvPr/>
        </p:nvSpPr>
        <p:spPr>
          <a:xfrm>
            <a:off x="1104033" y="1411904"/>
            <a:ext cx="10585739" cy="3929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Голосование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может предоставить безопасную и надежную платформу для электронного голосования, гарантируя, что голоса будут подсчитаны верно и не могут быть подделаны или изменены после подачи.</a:t>
            </a:r>
          </a:p>
          <a:p>
            <a:pPr marL="28575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Управление цепочками поставок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позволяет прозрачно отслеживать производство и распределение товаров от источника к потребителю, улучшая при этом ответственность и эффективность.</a:t>
            </a:r>
          </a:p>
          <a:p>
            <a:pPr marL="28575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Идентификация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может использоваться для создания надежных и невосприимчивых к подделке систем цифровой идентификации, что особенно ценно в условиях повышенного внимания к личной безопасности и конфиденциальности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78549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4" y="-5857"/>
            <a:ext cx="12117415" cy="556575"/>
          </a:xfrm>
        </p:spPr>
        <p:txBody>
          <a:bodyPr>
            <a:noAutofit/>
          </a:bodyPr>
          <a:lstStyle/>
          <a:p>
            <a:r>
              <a:rPr lang="ru-RU" sz="2800" b="0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Блокчейн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на 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01AAA-A243-A4B6-C76F-C267383C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" y="550717"/>
            <a:ext cx="12042832" cy="62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1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4" y="-5857"/>
            <a:ext cx="12117415" cy="556575"/>
          </a:xfrm>
        </p:spPr>
        <p:txBody>
          <a:bodyPr>
            <a:noAutofit/>
          </a:bodyPr>
          <a:lstStyle/>
          <a:p>
            <a:r>
              <a:rPr lang="ru-RU" sz="2800" b="0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Блокчейн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на Python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3B67CA-3C96-B5DC-DE25-64D1ED33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" y="550718"/>
            <a:ext cx="12037091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4" y="-5857"/>
            <a:ext cx="12117415" cy="556575"/>
          </a:xfrm>
        </p:spPr>
        <p:txBody>
          <a:bodyPr>
            <a:noAutofit/>
          </a:bodyPr>
          <a:lstStyle/>
          <a:p>
            <a:r>
              <a:rPr lang="ru-RU" sz="2800" b="0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Блокчейн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на Python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997B7-5200-1FEB-96B7-66568A95B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9" y="550718"/>
            <a:ext cx="11985682" cy="33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40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Дерево хэшей</a:t>
            </a:r>
            <a:endParaRPr lang="ru-RU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B76363-FB4F-5AFB-AEB2-EED90245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79" y="1004887"/>
            <a:ext cx="7620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40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Биткоин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D0692F-80FC-ABCB-7482-B7BF3B95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78" y="676146"/>
            <a:ext cx="6214241" cy="59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0E83A0-822C-DB01-A598-E2EECEC9B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20" y="676146"/>
            <a:ext cx="5733393" cy="57333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244897" y="2551837"/>
            <a:ext cx="58511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700"/>
              </a:spcAft>
              <a:tabLst>
                <a:tab pos="450215" algn="l"/>
              </a:tabLst>
            </a:pPr>
            <a:r>
              <a:rPr lang="ru-RU" sz="1800" b="1" kern="1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Блок</a:t>
            </a:r>
            <a:r>
              <a:rPr lang="ru-RU" sz="1800" kern="1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: Основная структурная единица </a:t>
            </a:r>
            <a:r>
              <a:rPr lang="ru-RU" sz="1800" kern="100" dirty="0" err="1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блокчейна</a:t>
            </a:r>
            <a:r>
              <a:rPr lang="ru-RU" sz="1800" kern="100" dirty="0">
                <a:effectLst/>
                <a:ea typeface="NSimSun" panose="02010609030101010101" pitchFamily="49" charset="-122"/>
                <a:cs typeface="Lucida Sans" panose="020B0602030504020204" pitchFamily="34" charset="0"/>
              </a:rPr>
              <a:t>, блок содержит пакет транзакций, которые были подтверждены и должны быть добавлены в цепочку. Каждый блок имеет уникальный хэш-код, который служит его цифровым отпечатком, а также содержит ссылку на хэш предыдущего блока, что создает цепочку.</a:t>
            </a:r>
          </a:p>
        </p:txBody>
      </p:sp>
    </p:spTree>
    <p:extLst>
      <p:ext uri="{BB962C8B-B14F-4D97-AF65-F5344CB8AC3E}">
        <p14:creationId xmlns:p14="http://schemas.microsoft.com/office/powerpoint/2010/main" val="25404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738882" y="1132941"/>
            <a:ext cx="11137807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Цепь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Блоки соединены последовательно в хронологическом порядке, образуя цепь. Это обеспечивает целостность данных, поскольку изменение информации в одном блоке потребует изменений во всех последующих блоках, что практически невозможно без обнаружения.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C3C420-5938-B6D2-2673-0E163ABE4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2899213"/>
            <a:ext cx="92964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738883" y="1132941"/>
            <a:ext cx="7823226" cy="343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Таким образом, цепочка блоков содержит историю владения, с которой можно ознакомиться, например, на специализированных сайтах.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ru-R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Блокчейн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формируется как непрерывно растущая цепочка блоков с записями обо всех транзакциях.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 Копии базы или её части одновременно хранятся на множестве компьютеров и синхронизируются согласно формальным правилам построения цепочки блоков. 	</a:t>
            </a:r>
          </a:p>
          <a:p>
            <a:pPr algn="l"/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Информация в блоках не шифрована и доступна в открытом виде, но отсутствие изменений удостоверяется 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Криптография"/>
              </a:rPr>
              <a:t>криптографически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через хеш-цепочки (элемент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Цифровая подпись"/>
              </a:rPr>
              <a:t>цифровой подписи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5DED5A90-AAF2-3515-6A1A-A7A7F452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37" y="338073"/>
            <a:ext cx="2326781" cy="618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85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5891644" y="1132941"/>
            <a:ext cx="5808519" cy="2704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Майнинг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Процесс майнинга включает в себя подтверждение транзакций и добавление новых блоков в </a:t>
            </a:r>
            <a:r>
              <a:rPr lang="ru-RU" sz="1800" kern="100" dirty="0" err="1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блокчейн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 Майнеры используют вычислительную мощность для решения сложных математических задач, что позволяет им создавать новый блок и записывать транзакции. В качестве вознаграждения майнеры обычно получают криптовалюту.</a:t>
            </a:r>
          </a:p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endParaRPr lang="ru-RU" sz="1800" kern="100" dirty="0">
              <a:effectLst/>
              <a:latin typeface="Liberation Serif"/>
              <a:ea typeface="NSimSun" panose="02010609030101010101" pitchFamily="49" charset="-122"/>
              <a:cs typeface="Lucida Sans" panose="020B0602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86BC52-029C-D49A-E525-572E67FA5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" y="1020041"/>
            <a:ext cx="4817918" cy="48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EA95B-3279-33B6-B607-F70911D0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3113" y="0"/>
            <a:ext cx="7265773" cy="676146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+mn-lt"/>
                <a:ea typeface="NSimSun" panose="02010609030101010101" pitchFamily="49" charset="-122"/>
                <a:cs typeface="Lucida Sans" panose="020B0602030504020204" pitchFamily="34" charset="0"/>
              </a:rPr>
              <a:t>Основные принципы и терминология </a:t>
            </a:r>
            <a:endParaRPr lang="ru-RU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EC178-9899-6A58-BD57-D11885AF7A15}"/>
              </a:ext>
            </a:extLst>
          </p:cNvPr>
          <p:cNvSpPr txBox="1"/>
          <p:nvPr/>
        </p:nvSpPr>
        <p:spPr>
          <a:xfrm>
            <a:off x="633844" y="2255159"/>
            <a:ext cx="4520047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700"/>
              </a:spcAft>
              <a:tabLst>
                <a:tab pos="450215" algn="l"/>
              </a:tabLst>
            </a:pPr>
            <a:r>
              <a:rPr lang="ru-RU" sz="1800" b="1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Криптовалюты</a:t>
            </a:r>
            <a:r>
              <a:rPr lang="ru-RU" sz="1800" kern="1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: Это цифровые или виртуальные валюты, которые используют криптографию для безопасности.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B6E9CD-7AE6-61E3-4A20-5CF8289F7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92" y="1609076"/>
            <a:ext cx="6475923" cy="36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713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3991</Words>
  <Application>Microsoft Office PowerPoint</Application>
  <PresentationFormat>Широкоэкранный</PresentationFormat>
  <Paragraphs>180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Fira Sans</vt:lpstr>
      <vt:lpstr>Liberation Serif</vt:lpstr>
      <vt:lpstr>Open Sans</vt:lpstr>
      <vt:lpstr>Ruberoid</vt:lpstr>
      <vt:lpstr>Söhne</vt:lpstr>
      <vt:lpstr>source-serif-pro</vt:lpstr>
      <vt:lpstr>Тема Office</vt:lpstr>
      <vt:lpstr>Введение в блокчейн </vt:lpstr>
      <vt:lpstr>История</vt:lpstr>
      <vt:lpstr>Дерево хэшей</vt:lpstr>
      <vt:lpstr>Биткоин</vt:lpstr>
      <vt:lpstr>Основные принципы и терминология </vt:lpstr>
      <vt:lpstr>Основные принципы и терминология </vt:lpstr>
      <vt:lpstr>Основные принципы и терминология </vt:lpstr>
      <vt:lpstr>Основные принципы и терминология </vt:lpstr>
      <vt:lpstr>Основные принципы и терминология </vt:lpstr>
      <vt:lpstr>Основные принципы и терминология </vt:lpstr>
      <vt:lpstr>Криптография и структуры данных в блокчейн</vt:lpstr>
      <vt:lpstr>Криптография и структуры данных в блокчейн</vt:lpstr>
      <vt:lpstr>Криптография и структуры данных в блокчейн</vt:lpstr>
      <vt:lpstr>Криптография и структуры данных в блокчейн</vt:lpstr>
      <vt:lpstr>Криптография и структуры данных в блокчейн</vt:lpstr>
      <vt:lpstr>Криптография и структуры данных в блокчейн</vt:lpstr>
      <vt:lpstr>Понятие консенсуса в распределенных системах.</vt:lpstr>
      <vt:lpstr>Проблема византийских генералов и как блокчейн её решает.</vt:lpstr>
      <vt:lpstr>Понятие консенсуса в распределенных системах.</vt:lpstr>
      <vt:lpstr>Понятие консенсуса в распределенных системах.</vt:lpstr>
      <vt:lpstr>Распределенные системы и блокчейн</vt:lpstr>
      <vt:lpstr>Распределенные системы и блокчейн</vt:lpstr>
      <vt:lpstr>Финансовые операции и криптовалюты</vt:lpstr>
      <vt:lpstr>Смарт-контракты и их использование</vt:lpstr>
      <vt:lpstr>Блокчейн в других отраслях:  голосование, управление цепочками поставок, идентификация</vt:lpstr>
      <vt:lpstr>Блокчейн на Python</vt:lpstr>
      <vt:lpstr>Блокчейн на Python</vt:lpstr>
      <vt:lpstr>Блокчейн на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блокчейн </dc:title>
  <dc:creator>H. B.</dc:creator>
  <cp:lastModifiedBy>H. B.</cp:lastModifiedBy>
  <cp:revision>9</cp:revision>
  <dcterms:created xsi:type="dcterms:W3CDTF">2023-11-21T14:32:01Z</dcterms:created>
  <dcterms:modified xsi:type="dcterms:W3CDTF">2023-11-22T04:18:18Z</dcterms:modified>
</cp:coreProperties>
</file>